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4" r:id="rId2"/>
    <p:sldId id="393" r:id="rId3"/>
    <p:sldId id="375" r:id="rId4"/>
    <p:sldId id="383" r:id="rId5"/>
    <p:sldId id="392" r:id="rId6"/>
    <p:sldId id="378" r:id="rId7"/>
    <p:sldId id="388" r:id="rId8"/>
    <p:sldId id="390" r:id="rId9"/>
    <p:sldId id="394" r:id="rId10"/>
    <p:sldId id="3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9DF227-AB19-45AC-A7A4-40CD3D67189E}">
          <p14:sldIdLst>
            <p14:sldId id="344"/>
            <p14:sldId id="393"/>
            <p14:sldId id="375"/>
            <p14:sldId id="383"/>
            <p14:sldId id="392"/>
            <p14:sldId id="378"/>
            <p14:sldId id="388"/>
            <p14:sldId id="390"/>
            <p14:sldId id="394"/>
            <p14:sldId id="3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80" d="100"/>
          <a:sy n="80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CDED-60D7-4BB4-9DBC-87D4E295422B}" type="datetimeFigureOut">
              <a:rPr lang="en-US" smtClean="0"/>
              <a:t>8/11/2019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736D5-39BC-4317-95AB-A603D6444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>
                <a:solidFill>
                  <a:srgbClr val="4D4D4D"/>
                </a:solidFill>
              </a:rPr>
              <a:pPr/>
              <a:t>2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5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>
                <a:solidFill>
                  <a:srgbClr val="4D4D4D"/>
                </a:solidFill>
              </a:rPr>
              <a:pPr/>
              <a:t>4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>
                <a:solidFill>
                  <a:srgbClr val="4D4D4D"/>
                </a:solidFill>
              </a:rPr>
              <a:pPr/>
              <a:t>6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9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>
                <a:solidFill>
                  <a:srgbClr val="4D4D4D"/>
                </a:solidFill>
              </a:rPr>
              <a:pPr/>
              <a:t>7</a:t>
            </a:fld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5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z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0800000">
            <a:off x="0" y="6035676"/>
            <a:ext cx="12192000" cy="828261"/>
          </a:xfrm>
          <a:prstGeom prst="round2SameRect">
            <a:avLst>
              <a:gd name="adj1" fmla="val 32400"/>
              <a:gd name="adj2" fmla="val 0"/>
            </a:avLst>
          </a:prstGeom>
          <a:solidFill>
            <a:schemeClr val="tx1">
              <a:alpha val="2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8"/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10" name="Round Same Side Corner Rectangle 9"/>
          <p:cNvSpPr/>
          <p:nvPr userDrawn="1"/>
        </p:nvSpPr>
        <p:spPr>
          <a:xfrm>
            <a:off x="0" y="2"/>
            <a:ext cx="12192000" cy="828261"/>
          </a:xfrm>
          <a:prstGeom prst="round2SameRect">
            <a:avLst>
              <a:gd name="adj1" fmla="val 32400"/>
              <a:gd name="adj2" fmla="val 0"/>
            </a:avLst>
          </a:prstGeom>
          <a:solidFill>
            <a:schemeClr val="tx1">
              <a:alpha val="22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8"/>
            <a:endParaRPr lang="en-US" sz="13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zuga Blank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5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zuga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763218" y="755357"/>
            <a:ext cx="8665565" cy="6165085"/>
            <a:chOff x="1322412" y="566518"/>
            <a:chExt cx="6499174" cy="4623814"/>
          </a:xfrm>
        </p:grpSpPr>
        <p:sp>
          <p:nvSpPr>
            <p:cNvPr id="5" name="Round Same Side Corner Rectangle 4"/>
            <p:cNvSpPr/>
            <p:nvPr userDrawn="1"/>
          </p:nvSpPr>
          <p:spPr>
            <a:xfrm rot="10800000">
              <a:off x="1322412" y="1687987"/>
              <a:ext cx="6499174" cy="3502345"/>
            </a:xfrm>
            <a:prstGeom prst="round2SameRect">
              <a:avLst>
                <a:gd name="adj1" fmla="val 8371"/>
                <a:gd name="adj2" fmla="val 0"/>
              </a:avLst>
            </a:prstGeom>
            <a:gradFill>
              <a:gsLst>
                <a:gs pos="100000">
                  <a:srgbClr val="5DBE83"/>
                </a:gs>
                <a:gs pos="92000">
                  <a:srgbClr val="55BA7F"/>
                </a:gs>
                <a:gs pos="6000">
                  <a:srgbClr val="01A7E2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98"/>
              <a:endParaRPr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091613" y="1687987"/>
              <a:ext cx="4960770" cy="2824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98"/>
              <a:endParaRPr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4" name="Round Same Side Corner Rectangle 3"/>
            <p:cNvSpPr/>
            <p:nvPr userDrawn="1"/>
          </p:nvSpPr>
          <p:spPr>
            <a:xfrm>
              <a:off x="2233035" y="566518"/>
              <a:ext cx="4677930" cy="769002"/>
            </a:xfrm>
            <a:prstGeom prst="round2SameRect">
              <a:avLst>
                <a:gd name="adj1" fmla="val 37221"/>
                <a:gd name="adj2" fmla="val 0"/>
              </a:avLst>
            </a:prstGeom>
            <a:solidFill>
              <a:srgbClr val="69C05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98"/>
              <a:endParaRPr lang="en-US" sz="135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4022" y="1852141"/>
            <a:ext cx="6363957" cy="1637987"/>
          </a:xfrm>
        </p:spPr>
        <p:txBody>
          <a:bodyPr/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14022" y="3905229"/>
            <a:ext cx="6363957" cy="450024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9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Azuga Title Slide">
    <p:bg>
      <p:bgPr>
        <a:gradFill>
          <a:gsLst>
            <a:gs pos="29000">
              <a:srgbClr val="51B9AB"/>
            </a:gs>
            <a:gs pos="0">
              <a:srgbClr val="55BA7F"/>
            </a:gs>
            <a:gs pos="100000">
              <a:srgbClr val="01A7E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902315" y="0"/>
            <a:ext cx="10387372" cy="6858000"/>
            <a:chOff x="676736" y="0"/>
            <a:chExt cx="7790529" cy="5143500"/>
          </a:xfrm>
        </p:grpSpPr>
        <p:sp>
          <p:nvSpPr>
            <p:cNvPr id="27" name="Round Same Side Corner Rectangle 26"/>
            <p:cNvSpPr/>
            <p:nvPr userDrawn="1"/>
          </p:nvSpPr>
          <p:spPr>
            <a:xfrm rot="10800000">
              <a:off x="676736" y="0"/>
              <a:ext cx="7790529" cy="5143500"/>
            </a:xfrm>
            <a:prstGeom prst="round2SameRect">
              <a:avLst>
                <a:gd name="adj1" fmla="val 9286"/>
                <a:gd name="adj2" fmla="val 0"/>
              </a:avLst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screen"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6736" y="2979662"/>
              <a:ext cx="7790529" cy="2163838"/>
            </a:xfrm>
            <a:custGeom>
              <a:avLst/>
              <a:gdLst>
                <a:gd name="connsiteX0" fmla="*/ 0 w 7790529"/>
                <a:gd name="connsiteY0" fmla="*/ 0 h 2163838"/>
                <a:gd name="connsiteX1" fmla="*/ 7790529 w 7790529"/>
                <a:gd name="connsiteY1" fmla="*/ 0 h 2163838"/>
                <a:gd name="connsiteX2" fmla="*/ 7790529 w 7790529"/>
                <a:gd name="connsiteY2" fmla="*/ 1686213 h 2163838"/>
                <a:gd name="connsiteX3" fmla="*/ 7312904 w 7790529"/>
                <a:gd name="connsiteY3" fmla="*/ 2163838 h 2163838"/>
                <a:gd name="connsiteX4" fmla="*/ 477625 w 7790529"/>
                <a:gd name="connsiteY4" fmla="*/ 2163838 h 2163838"/>
                <a:gd name="connsiteX5" fmla="*/ 0 w 7790529"/>
                <a:gd name="connsiteY5" fmla="*/ 1686213 h 21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0529" h="2163838">
                  <a:moveTo>
                    <a:pt x="0" y="0"/>
                  </a:moveTo>
                  <a:lnTo>
                    <a:pt x="7790529" y="0"/>
                  </a:lnTo>
                  <a:lnTo>
                    <a:pt x="7790529" y="1686213"/>
                  </a:lnTo>
                  <a:cubicBezTo>
                    <a:pt x="7790529" y="1949998"/>
                    <a:pt x="7576689" y="2163838"/>
                    <a:pt x="7312904" y="2163838"/>
                  </a:cubicBezTo>
                  <a:lnTo>
                    <a:pt x="477625" y="2163838"/>
                  </a:lnTo>
                  <a:cubicBezTo>
                    <a:pt x="213840" y="2163838"/>
                    <a:pt x="0" y="1949998"/>
                    <a:pt x="0" y="1686213"/>
                  </a:cubicBezTo>
                  <a:close/>
                </a:path>
              </a:pathLst>
            </a:cu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04270" y="1327352"/>
            <a:ext cx="7383461" cy="1646960"/>
          </a:xfrm>
        </p:spPr>
        <p:txBody>
          <a:bodyPr/>
          <a:lstStyle>
            <a:lvl1pPr algn="ctr"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2880" y="3214655"/>
            <a:ext cx="5486241" cy="592443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2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ug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4549" y="1171840"/>
            <a:ext cx="10882055" cy="506691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502907" indent="-228594">
              <a:buFont typeface="Franklin Gothic Book" panose="020B05030201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33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uga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4849" y="1490872"/>
            <a:ext cx="10891755" cy="4725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4849" y="968921"/>
            <a:ext cx="10891755" cy="304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67">
                <a:solidFill>
                  <a:srgbClr val="78CBEC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912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Azug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/>
          <p:cNvSpPr/>
          <p:nvPr userDrawn="1"/>
        </p:nvSpPr>
        <p:spPr>
          <a:xfrm rot="10800000">
            <a:off x="482241" y="1041721"/>
            <a:ext cx="5410807" cy="5370655"/>
          </a:xfrm>
          <a:prstGeom prst="round2SameRect">
            <a:avLst>
              <a:gd name="adj1" fmla="val 6393"/>
              <a:gd name="adj2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8"/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16" name="Round Same Side Corner Rectangle 15"/>
          <p:cNvSpPr/>
          <p:nvPr userDrawn="1"/>
        </p:nvSpPr>
        <p:spPr>
          <a:xfrm rot="10800000">
            <a:off x="6305822" y="1041721"/>
            <a:ext cx="5410807" cy="5370655"/>
          </a:xfrm>
          <a:prstGeom prst="round2SameRect">
            <a:avLst>
              <a:gd name="adj1" fmla="val 6393"/>
              <a:gd name="adj2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8"/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2756" y="1269357"/>
            <a:ext cx="5237139" cy="449580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5621" y="1269357"/>
            <a:ext cx="5242560" cy="449580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5" y="6488661"/>
            <a:ext cx="979936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g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000" y="406400"/>
            <a:ext cx="10550955" cy="812800"/>
          </a:xfrm>
        </p:spPr>
        <p:txBody>
          <a:bodyPr anchor="b"/>
          <a:lstStyle>
            <a:lvl1pPr algn="l">
              <a:defRPr sz="3733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001" y="1547149"/>
            <a:ext cx="4571761" cy="4495800"/>
          </a:xfrm>
        </p:spPr>
        <p:txBody>
          <a:bodyPr/>
          <a:lstStyle>
            <a:lvl1pPr marL="232828" indent="-232828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8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zug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9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zuga Blank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1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 userDrawn="1"/>
        </p:nvSpPr>
        <p:spPr>
          <a:xfrm rot="10800000">
            <a:off x="482242" y="0"/>
            <a:ext cx="11234389" cy="6409483"/>
          </a:xfrm>
          <a:prstGeom prst="round2SameRect">
            <a:avLst>
              <a:gd name="adj1" fmla="val 5806"/>
              <a:gd name="adj2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8"/>
            <a:endParaRPr lang="en-US" sz="1351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713803" y="92359"/>
            <a:ext cx="109728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04549" y="1171840"/>
            <a:ext cx="10882055" cy="48932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206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69C24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69C240"/>
        </a:buClr>
        <a:buSzPct val="100000"/>
        <a:buFont typeface="Franklin Gothic Book" panose="020B05030201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546086" indent="65616" algn="l" defTabSz="914377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2"/>
        </a:buClr>
        <a:buSzPct val="100000"/>
        <a:buFontTx/>
        <a:buNone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how_sco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35859"/>
            <a:ext cx="12192000" cy="6893859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1996537"/>
            <a:ext cx="8562110" cy="3149620"/>
          </a:xfrm>
          <a:prstGeom prst="rect">
            <a:avLst/>
          </a:prstGeom>
          <a:solidFill>
            <a:srgbClr val="00B0F0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553631" y="2395689"/>
            <a:ext cx="7454847" cy="23513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320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Fleet </a:t>
            </a:r>
            <a:r>
              <a:rPr lang="en-US" sz="4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Driver Rewards </a:t>
            </a:r>
            <a:r>
              <a:rPr lang="en-US" sz="4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Rewards-driven Telematics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00" y="163611"/>
            <a:ext cx="10972800" cy="812800"/>
          </a:xfrm>
        </p:spPr>
        <p:txBody>
          <a:bodyPr/>
          <a:lstStyle/>
          <a:p>
            <a:r>
              <a:rPr lang="en-US" dirty="0" smtClean="0"/>
              <a:t> Automated Reward Module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7" y="1471354"/>
            <a:ext cx="10856327" cy="44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0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</a:t>
            </a:r>
            <a:r>
              <a:rPr lang="en-US" dirty="0"/>
              <a:t>for Driver Safety Improvement</a:t>
            </a:r>
          </a:p>
        </p:txBody>
      </p:sp>
      <p:sp>
        <p:nvSpPr>
          <p:cNvPr id="13" name="Shape 84"/>
          <p:cNvSpPr txBox="1"/>
          <p:nvPr/>
        </p:nvSpPr>
        <p:spPr>
          <a:xfrm>
            <a:off x="1110942" y="1639606"/>
            <a:ext cx="2881745" cy="40814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Franklin Gothic Medium Cond" panose="020B0606030402020204" pitchFamily="34" charset="0"/>
              </a:rPr>
              <a:t>Driving Behavior Monitoring</a:t>
            </a:r>
          </a:p>
        </p:txBody>
      </p:sp>
      <p:sp>
        <p:nvSpPr>
          <p:cNvPr id="14" name="Shape 86"/>
          <p:cNvSpPr txBox="1"/>
          <p:nvPr/>
        </p:nvSpPr>
        <p:spPr>
          <a:xfrm>
            <a:off x="5390901" y="2725539"/>
            <a:ext cx="1877408" cy="7968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Driver Rewards </a:t>
            </a:r>
            <a:b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Top Drivers</a:t>
            </a:r>
          </a:p>
        </p:txBody>
      </p:sp>
      <p:sp>
        <p:nvSpPr>
          <p:cNvPr id="15" name="Shape 87"/>
          <p:cNvSpPr txBox="1"/>
          <p:nvPr/>
        </p:nvSpPr>
        <p:spPr>
          <a:xfrm>
            <a:off x="5399450" y="3628310"/>
            <a:ext cx="1899854" cy="845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Driver Incentives </a:t>
            </a:r>
            <a:b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for ‘Risky’ Drivers</a:t>
            </a:r>
          </a:p>
        </p:txBody>
      </p:sp>
      <p:sp>
        <p:nvSpPr>
          <p:cNvPr id="16" name="Shape 88"/>
          <p:cNvSpPr txBox="1"/>
          <p:nvPr/>
        </p:nvSpPr>
        <p:spPr>
          <a:xfrm>
            <a:off x="7639876" y="2725539"/>
            <a:ext cx="2551844" cy="17565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latin typeface="Franklin Gothic Medium Cond" panose="020B0606030402020204" pitchFamily="34" charset="0"/>
              </a:rPr>
              <a:t>Identify Coaching Needs for ‘Risky’ Drivers</a:t>
            </a:r>
          </a:p>
          <a:p>
            <a:pPr marL="65087" lvl="0" rtl="0">
              <a:spcBef>
                <a:spcPts val="0"/>
              </a:spcBef>
              <a:buSzPct val="100000"/>
            </a:pPr>
            <a:r>
              <a:rPr lang="en-US" sz="1400" dirty="0"/>
              <a:t>Speeding, Braking, Acceleration, Cornering, Distracted Driving</a:t>
            </a:r>
          </a:p>
        </p:txBody>
      </p:sp>
      <p:sp>
        <p:nvSpPr>
          <p:cNvPr id="17" name="Shape 89"/>
          <p:cNvSpPr txBox="1"/>
          <p:nvPr/>
        </p:nvSpPr>
        <p:spPr>
          <a:xfrm>
            <a:off x="8079697" y="4845016"/>
            <a:ext cx="2958145" cy="876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Coaching Videos </a:t>
            </a:r>
            <a:b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chemeClr val="bg1"/>
                </a:solidFill>
              </a:rPr>
              <a:t>Available on drivers’ phones/tablets</a:t>
            </a:r>
          </a:p>
        </p:txBody>
      </p:sp>
      <p:sp>
        <p:nvSpPr>
          <p:cNvPr id="18" name="Shape 90"/>
          <p:cNvSpPr/>
          <p:nvPr/>
        </p:nvSpPr>
        <p:spPr>
          <a:xfrm rot="10800000" flipH="1">
            <a:off x="4100279" y="2225253"/>
            <a:ext cx="846476" cy="443346"/>
          </a:xfrm>
          <a:prstGeom prst="bentUpArrow">
            <a:avLst>
              <a:gd name="adj1" fmla="val 43238"/>
              <a:gd name="adj2" fmla="val 50000"/>
              <a:gd name="adj3" fmla="val 2087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91"/>
          <p:cNvSpPr/>
          <p:nvPr/>
        </p:nvSpPr>
        <p:spPr>
          <a:xfrm rot="10800000" flipH="1">
            <a:off x="10299311" y="3790870"/>
            <a:ext cx="441713" cy="970909"/>
          </a:xfrm>
          <a:prstGeom prst="bentUpArrow">
            <a:avLst>
              <a:gd name="adj1" fmla="val 43656"/>
              <a:gd name="adj2" fmla="val 40016"/>
              <a:gd name="adj3" fmla="val 4298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92"/>
          <p:cNvSpPr/>
          <p:nvPr/>
        </p:nvSpPr>
        <p:spPr>
          <a:xfrm rot="-5400000">
            <a:off x="6009432" y="-269548"/>
            <a:ext cx="3119258" cy="6937566"/>
          </a:xfrm>
          <a:prstGeom prst="bentUpArrow">
            <a:avLst>
              <a:gd name="adj1" fmla="val 6743"/>
              <a:gd name="adj2" fmla="val 7041"/>
              <a:gd name="adj3" fmla="val 739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93"/>
          <p:cNvSpPr/>
          <p:nvPr/>
        </p:nvSpPr>
        <p:spPr>
          <a:xfrm>
            <a:off x="7343057" y="3662898"/>
            <a:ext cx="250200" cy="4671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94"/>
          <p:cNvSpPr txBox="1"/>
          <p:nvPr/>
        </p:nvSpPr>
        <p:spPr>
          <a:xfrm>
            <a:off x="5155852" y="4864827"/>
            <a:ext cx="2768948" cy="8562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latin typeface="Franklin Gothic Medium Cond" panose="020B0606030402020204" pitchFamily="34" charset="0"/>
              </a:rPr>
              <a:t>Historic Pattern Mining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Predict ‘Risky’ behavior</a:t>
            </a:r>
          </a:p>
        </p:txBody>
      </p:sp>
      <p:sp>
        <p:nvSpPr>
          <p:cNvPr id="23" name="Shape 95"/>
          <p:cNvSpPr/>
          <p:nvPr/>
        </p:nvSpPr>
        <p:spPr>
          <a:xfrm flipH="1">
            <a:off x="4422097" y="4523251"/>
            <a:ext cx="656264" cy="671049"/>
          </a:xfrm>
          <a:prstGeom prst="bentUpArrow">
            <a:avLst>
              <a:gd name="adj1" fmla="val 32007"/>
              <a:gd name="adj2" fmla="val 36015"/>
              <a:gd name="adj3" fmla="val 1998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092916" y="2973076"/>
            <a:ext cx="2899771" cy="27853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Speeding - instant alerts to fleet managers</a:t>
            </a:r>
          </a:p>
          <a:p>
            <a:pPr marL="636588" lvl="1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Above set speed thresholds</a:t>
            </a:r>
          </a:p>
          <a:p>
            <a:pPr marL="636588" lvl="1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Above posted speed limits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Hard braking /acceleration alerts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Driver identification for trips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Monitoring/disabling cell phone use while driving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bg1"/>
                </a:solidFill>
              </a:rPr>
              <a:t>Seat belt use (supporting models)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N" sz="1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5660" y="2167981"/>
            <a:ext cx="2482163" cy="557556"/>
            <a:chOff x="7652021" y="1710852"/>
            <a:chExt cx="3660633" cy="822271"/>
          </a:xfrm>
        </p:grpSpPr>
        <p:grpSp>
          <p:nvGrpSpPr>
            <p:cNvPr id="24" name="Group 23"/>
            <p:cNvGrpSpPr/>
            <p:nvPr/>
          </p:nvGrpSpPr>
          <p:grpSpPr>
            <a:xfrm>
              <a:off x="8572262" y="1738941"/>
              <a:ext cx="810053" cy="794182"/>
              <a:chOff x="8572262" y="1738941"/>
              <a:chExt cx="810053" cy="79418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634329" y="1813860"/>
                <a:ext cx="655956" cy="655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72262" y="1738941"/>
                <a:ext cx="810053" cy="794182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7652021" y="1730223"/>
              <a:ext cx="760458" cy="802898"/>
              <a:chOff x="7652021" y="1730223"/>
              <a:chExt cx="760458" cy="80289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7704273" y="1796451"/>
                <a:ext cx="655956" cy="655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52021" y="1730223"/>
                <a:ext cx="760458" cy="802898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9465290" y="1710852"/>
              <a:ext cx="760458" cy="822270"/>
              <a:chOff x="9465290" y="1710852"/>
              <a:chExt cx="760458" cy="82227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9517541" y="1820130"/>
                <a:ext cx="655956" cy="655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65290" y="1710852"/>
                <a:ext cx="760458" cy="822270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10281027" y="1757263"/>
              <a:ext cx="1031627" cy="775859"/>
              <a:chOff x="10281027" y="1757263"/>
              <a:chExt cx="1031627" cy="77585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436748" y="1791147"/>
                <a:ext cx="655956" cy="65595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281027" y="1757263"/>
                <a:ext cx="1031627" cy="775859"/>
              </a:xfrm>
              <a:prstGeom prst="rect">
                <a:avLst/>
              </a:prstGeom>
            </p:spPr>
          </p:pic>
        </p:grpSp>
      </p:grpSp>
      <p:sp>
        <p:nvSpPr>
          <p:cNvPr id="38" name="Shape 86"/>
          <p:cNvSpPr txBox="1"/>
          <p:nvPr/>
        </p:nvSpPr>
        <p:spPr>
          <a:xfrm>
            <a:off x="4158394" y="2709800"/>
            <a:ext cx="1151757" cy="17722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Ongoing Safety Meetings</a:t>
            </a:r>
          </a:p>
        </p:txBody>
      </p:sp>
      <p:sp>
        <p:nvSpPr>
          <p:cNvPr id="41" name="Shape 93"/>
          <p:cNvSpPr/>
          <p:nvPr/>
        </p:nvSpPr>
        <p:spPr>
          <a:xfrm>
            <a:off x="4104587" y="5253978"/>
            <a:ext cx="973773" cy="46710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8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375" y="1352502"/>
            <a:ext cx="5635625" cy="441284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AutoShape 8" descr="Image result for Turner p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lh3.googleusercontent.com/ac1HvKO581hU2aRk0u3Ed-oJL6WAXNRDlg1ybUMoVGaA6qvzx-tOQ4biaZGymUK-NHVDaQntJF2Hl5Y7kqjTR-HjHoMqZzU4KrjrB3mYY3vePgjMYvQmrfTt-80A4nAAIagyZ7hFTs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352502"/>
            <a:ext cx="5638800" cy="44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803" y="1832296"/>
            <a:ext cx="5216350" cy="3607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4625" indent="-1746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 Cond" panose="020B0606030402020204" pitchFamily="34" charset="0"/>
              </a:rPr>
              <a:t>Driver Rewards turns good driving into an active team competition</a:t>
            </a:r>
          </a:p>
          <a:p>
            <a:pPr marL="174625" indent="-1746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 Cond" panose="020B0606030402020204" pitchFamily="34" charset="0"/>
              </a:rPr>
              <a:t>Good drivers earn recognitions and rewards, drivers needing coaching are easily identified</a:t>
            </a:r>
          </a:p>
          <a:p>
            <a:pPr marL="174625" indent="-1746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 Cond" panose="020B0606030402020204" pitchFamily="34" charset="0"/>
              </a:rPr>
              <a:t>Changes your culture from “</a:t>
            </a:r>
            <a:r>
              <a:rPr lang="en-US" sz="2400" dirty="0" err="1">
                <a:latin typeface="Franklin Gothic Medium Cond" panose="020B0606030402020204" pitchFamily="34" charset="0"/>
              </a:rPr>
              <a:t>Gotcha</a:t>
            </a:r>
            <a:r>
              <a:rPr lang="en-US" sz="2400" dirty="0">
                <a:latin typeface="Franklin Gothic Medium Cond" panose="020B0606030402020204" pitchFamily="34" charset="0"/>
              </a:rPr>
              <a:t>” to “Great Job!”</a:t>
            </a:r>
          </a:p>
          <a:p>
            <a:pPr marL="174625" indent="-1746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 Cond" panose="020B0606030402020204" pitchFamily="34" charset="0"/>
              </a:rPr>
              <a:t>Enables easy facilitation of team meetings centered on safety and smart driving</a:t>
            </a:r>
          </a:p>
          <a:p>
            <a:pPr marL="174625" indent="-17462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Medium Cond" panose="020B0606030402020204" pitchFamily="34" charset="0"/>
              </a:rPr>
              <a:t>Makes funding and distributing awards easy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Driver Safety and the Rise of Social Telematics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36823" y="1332411"/>
            <a:ext cx="4478189" cy="443293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to Driver Rewards—Advanced Driver Score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74948" y="1741316"/>
            <a:ext cx="6599551" cy="3764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Fleet </a:t>
            </a:r>
            <a:r>
              <a:rPr lang="en-US" sz="2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Enhanced Driver Safety Score</a:t>
            </a:r>
          </a:p>
          <a:p>
            <a:r>
              <a:rPr lang="en-US" dirty="0"/>
              <a:t>Scores for each driver based on “events”</a:t>
            </a:r>
          </a:p>
          <a:p>
            <a:r>
              <a:rPr lang="en-US" dirty="0"/>
              <a:t>Based on miles driven and daily scores generated </a:t>
            </a:r>
          </a:p>
          <a:p>
            <a:r>
              <a:rPr lang="en-IN" dirty="0"/>
              <a:t>Greater visibility into daily driving behaviors </a:t>
            </a:r>
            <a:br>
              <a:rPr lang="en-IN" dirty="0"/>
            </a:br>
            <a:r>
              <a:rPr lang="en-IN" dirty="0"/>
              <a:t>for drivers and managers</a:t>
            </a:r>
          </a:p>
          <a:p>
            <a:r>
              <a:rPr lang="en-IN" dirty="0"/>
              <a:t>Used to recognize and reward, or identify </a:t>
            </a:r>
            <a:br>
              <a:rPr lang="en-IN" dirty="0"/>
            </a:br>
            <a:r>
              <a:rPr lang="en-IN" dirty="0"/>
              <a:t>need for coaching and correction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0331" y="3043446"/>
            <a:ext cx="39510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Franklin Gothic Medium Cond" panose="020B0606030402020204" pitchFamily="34" charset="0"/>
              </a:rPr>
              <a:t>Driver Score factors in: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Magnitude of speeding, braking, and acceleration events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Duration of Speeding and Idling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Time of event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Weather conditions during event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572262" y="1738940"/>
            <a:ext cx="810053" cy="1041497"/>
            <a:chOff x="8572262" y="1738940"/>
            <a:chExt cx="810053" cy="1041497"/>
          </a:xfrm>
        </p:grpSpPr>
        <p:sp>
          <p:nvSpPr>
            <p:cNvPr id="21" name="Oval 20"/>
            <p:cNvSpPr/>
            <p:nvPr/>
          </p:nvSpPr>
          <p:spPr>
            <a:xfrm>
              <a:off x="8634329" y="1813860"/>
              <a:ext cx="655956" cy="655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2262" y="1738940"/>
              <a:ext cx="810053" cy="104149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52021" y="1730223"/>
            <a:ext cx="760458" cy="1079112"/>
            <a:chOff x="7652021" y="1730223"/>
            <a:chExt cx="760458" cy="1079112"/>
          </a:xfrm>
        </p:grpSpPr>
        <p:sp>
          <p:nvSpPr>
            <p:cNvPr id="20" name="Oval 19"/>
            <p:cNvSpPr/>
            <p:nvPr/>
          </p:nvSpPr>
          <p:spPr>
            <a:xfrm>
              <a:off x="7704273" y="1796451"/>
              <a:ext cx="655956" cy="655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2021" y="1730223"/>
              <a:ext cx="760458" cy="107911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465290" y="1710851"/>
            <a:ext cx="760458" cy="1079112"/>
            <a:chOff x="9465290" y="1710851"/>
            <a:chExt cx="760458" cy="1079112"/>
          </a:xfrm>
        </p:grpSpPr>
        <p:sp>
          <p:nvSpPr>
            <p:cNvPr id="22" name="Oval 21"/>
            <p:cNvSpPr/>
            <p:nvPr/>
          </p:nvSpPr>
          <p:spPr>
            <a:xfrm>
              <a:off x="9517541" y="1820130"/>
              <a:ext cx="655956" cy="655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65290" y="1710851"/>
              <a:ext cx="760458" cy="107911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0281027" y="1757262"/>
            <a:ext cx="1031627" cy="1077110"/>
            <a:chOff x="10281027" y="1757262"/>
            <a:chExt cx="1031627" cy="1077110"/>
          </a:xfrm>
        </p:grpSpPr>
        <p:sp>
          <p:nvSpPr>
            <p:cNvPr id="23" name="Oval 22"/>
            <p:cNvSpPr/>
            <p:nvPr/>
          </p:nvSpPr>
          <p:spPr>
            <a:xfrm>
              <a:off x="10436748" y="1791147"/>
              <a:ext cx="655956" cy="65595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81027" y="1757262"/>
              <a:ext cx="1031627" cy="1077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2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Rewards—Fleet Manager’s 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4550" y="1896035"/>
            <a:ext cx="5031474" cy="43427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Easy Review of Team Scores and Rewards Program Management</a:t>
            </a:r>
          </a:p>
          <a:p>
            <a:r>
              <a:rPr lang="en-US" dirty="0"/>
              <a:t>Access to stack ranking of team based on driver safety score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Safe, </a:t>
            </a:r>
            <a:r>
              <a:rPr lang="en-US" dirty="0" err="1"/>
              <a:t>Watchlist</a:t>
            </a:r>
            <a:r>
              <a:rPr lang="en-US" dirty="0"/>
              <a:t>, Risky)</a:t>
            </a:r>
          </a:p>
          <a:p>
            <a:r>
              <a:rPr lang="en-US" dirty="0"/>
              <a:t>Drill down for driver each driver on scores for specific score factors</a:t>
            </a:r>
          </a:p>
          <a:p>
            <a:r>
              <a:rPr lang="en-US" dirty="0"/>
              <a:t>Reports that help assess performance and push rewards to team members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861" y="1131499"/>
            <a:ext cx="5526742" cy="47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show_scor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266" y="1317811"/>
            <a:ext cx="4864955" cy="46392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</a:t>
            </a:r>
            <a:r>
              <a:rPr lang="en-US" dirty="0"/>
              <a:t>Mobile App—the Driver’s 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04550" y="1479176"/>
            <a:ext cx="5705800" cy="4714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Enables Visibility, Sharing and Bragging</a:t>
            </a:r>
          </a:p>
          <a:p>
            <a:r>
              <a:rPr lang="en-US" dirty="0"/>
              <a:t>Drivers’ scores are visible to managers, themselves and their colleagues</a:t>
            </a:r>
          </a:p>
          <a:p>
            <a:r>
              <a:rPr lang="en-US" dirty="0"/>
              <a:t>Driver’s scores become a point of </a:t>
            </a:r>
            <a:br>
              <a:rPr lang="en-US" dirty="0"/>
            </a:br>
            <a:r>
              <a:rPr lang="en-US" dirty="0"/>
              <a:t>boastful pride. </a:t>
            </a:r>
          </a:p>
          <a:p>
            <a:r>
              <a:rPr lang="en-US" dirty="0"/>
              <a:t>Social telematics features help workers share information about rewards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550" y="4379454"/>
            <a:ext cx="6376716" cy="1413238"/>
          </a:xfrm>
          <a:prstGeom prst="rect">
            <a:avLst/>
          </a:prstGeom>
          <a:solidFill>
            <a:srgbClr val="777776">
              <a:alpha val="69804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Rectangle 7"/>
          <p:cNvSpPr/>
          <p:nvPr/>
        </p:nvSpPr>
        <p:spPr>
          <a:xfrm>
            <a:off x="596046" y="4541308"/>
            <a:ext cx="59143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Workers are often unaware of how aggressive they drive. Helping them see this (and understand that </a:t>
            </a:r>
            <a:b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you are watching it) changes behavior quickly. </a:t>
            </a:r>
          </a:p>
        </p:txBody>
      </p:sp>
    </p:spTree>
    <p:extLst>
      <p:ext uri="{BB962C8B-B14F-4D97-AF65-F5344CB8AC3E}">
        <p14:creationId xmlns:p14="http://schemas.microsoft.com/office/powerpoint/2010/main" val="16174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79930" y="1129553"/>
            <a:ext cx="8526276" cy="5284694"/>
            <a:chOff x="712694" y="1592729"/>
            <a:chExt cx="6973255" cy="43221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2694" y="1592729"/>
              <a:ext cx="6973255" cy="432211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76" y="1895457"/>
              <a:ext cx="4777741" cy="268999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6414248" y="4997391"/>
            <a:ext cx="5277902" cy="1134468"/>
          </a:xfrm>
          <a:prstGeom prst="rect">
            <a:avLst/>
          </a:prstGeom>
          <a:solidFill>
            <a:srgbClr val="777776">
              <a:alpha val="69804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2175" y="48724"/>
            <a:ext cx="10550955" cy="812800"/>
          </a:xfrm>
        </p:spPr>
        <p:txBody>
          <a:bodyPr/>
          <a:lstStyle/>
          <a:p>
            <a:r>
              <a:rPr lang="en-US" dirty="0"/>
              <a:t>The Rewards Process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73" y="1218186"/>
            <a:ext cx="1826382" cy="3275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48" y="1433339"/>
            <a:ext cx="1830843" cy="32751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0576" y="-4975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58342" y="3445435"/>
            <a:ext cx="1990164" cy="664883"/>
          </a:xfrm>
          <a:prstGeom prst="roundRect">
            <a:avLst/>
          </a:prstGeom>
          <a:ln/>
          <a:effectLst>
            <a:outerShdw blurRad="127000" dist="190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0" algn="ctr"/>
            <a:r>
              <a:rPr lang="en-US" sz="1600" dirty="0">
                <a:latin typeface="+mj-lt"/>
              </a:rPr>
              <a:t>Assess Driver Score Report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4000" y="3579203"/>
            <a:ext cx="432576" cy="5196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25707" y="3718859"/>
            <a:ext cx="1990164" cy="664883"/>
          </a:xfrm>
          <a:prstGeom prst="roundRect">
            <a:avLst/>
          </a:prstGeom>
          <a:ln/>
          <a:effectLst>
            <a:outerShdw blurRad="127000" dist="190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1600" dirty="0">
                <a:latin typeface="+mj-lt"/>
              </a:rPr>
              <a:t>Send reward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21365" y="3852627"/>
            <a:ext cx="432576" cy="5196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10547" y="3603544"/>
            <a:ext cx="2248495" cy="664883"/>
          </a:xfrm>
          <a:prstGeom prst="roundRect">
            <a:avLst/>
          </a:prstGeom>
          <a:ln/>
          <a:effectLst>
            <a:outerShdw blurRad="127000" dist="190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1600" dirty="0">
                <a:latin typeface="+mj-lt"/>
              </a:rPr>
              <a:t>Driver receives reward on phone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06206" y="3737312"/>
            <a:ext cx="432576" cy="5196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25707" y="2123141"/>
            <a:ext cx="1662599" cy="664883"/>
          </a:xfrm>
          <a:prstGeom prst="roundRect">
            <a:avLst/>
          </a:prstGeom>
          <a:ln/>
          <a:effectLst>
            <a:outerShdw blurRad="127000" dist="190500" dir="2700000" algn="tl" rotWithShape="0">
              <a:prstClr val="black">
                <a:alpha val="3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1600" dirty="0">
                <a:latin typeface="+mj-lt"/>
              </a:rPr>
              <a:t>Fund your account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1365" y="2256909"/>
            <a:ext cx="432576" cy="5196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02506" y="5059512"/>
            <a:ext cx="4955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+mj-lt"/>
              </a:rPr>
              <a:t>Value of reward determined by manager.</a:t>
            </a:r>
          </a:p>
          <a:p>
            <a:r>
              <a:rPr lang="en-IN" sz="2000" dirty="0">
                <a:solidFill>
                  <a:schemeClr val="bg1"/>
                </a:solidFill>
                <a:latin typeface="+mj-lt"/>
              </a:rPr>
              <a:t>Rewards can be branded gift cards or points to integrate with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existing programs.</a:t>
            </a:r>
            <a:endParaRPr lang="en-IN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Rewards Program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short and long-term criteria to keep drivers attention</a:t>
            </a:r>
          </a:p>
          <a:p>
            <a:pPr lvl="1"/>
            <a:r>
              <a:rPr lang="en-US" dirty="0"/>
              <a:t>Weekly recognition: improvement, no events</a:t>
            </a:r>
          </a:p>
          <a:p>
            <a:pPr lvl="1"/>
            <a:r>
              <a:rPr lang="en-US" dirty="0"/>
              <a:t>Monthly recognition ad rewards: improvement, consistency, top safest driver</a:t>
            </a:r>
          </a:p>
          <a:p>
            <a:pPr lvl="1"/>
            <a:r>
              <a:rPr lang="en-US" dirty="0"/>
              <a:t>Annual recognition and rewards: top safest driver, awards for highest score in each event category, </a:t>
            </a:r>
          </a:p>
          <a:p>
            <a:r>
              <a:rPr lang="en-US" dirty="0"/>
              <a:t>Use a combination of recognition and rewards</a:t>
            </a:r>
          </a:p>
          <a:p>
            <a:pPr lvl="1"/>
            <a:r>
              <a:rPr lang="en-US" dirty="0"/>
              <a:t>Recognize in front of peers</a:t>
            </a:r>
          </a:p>
          <a:p>
            <a:pPr lvl="1"/>
            <a:r>
              <a:rPr lang="en-US" dirty="0"/>
              <a:t>Announce awards and post in team areas</a:t>
            </a:r>
          </a:p>
          <a:p>
            <a:r>
              <a:rPr lang="en-US" dirty="0"/>
              <a:t>Make criteria broad and stringent so that not everyone wins</a:t>
            </a:r>
          </a:p>
          <a:p>
            <a:pPr lvl="1"/>
            <a:r>
              <a:rPr lang="en-US" dirty="0"/>
              <a:t>Aim to recognize top 10-15% of team</a:t>
            </a:r>
          </a:p>
          <a:p>
            <a:pPr lvl="1"/>
            <a:r>
              <a:rPr lang="en-US" dirty="0"/>
              <a:t>Aim to reward very top performers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Tips for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152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0" y="1745685"/>
            <a:ext cx="10747337" cy="418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Automated Driving Scoring</a:t>
            </a: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10319825" y="5640779"/>
            <a:ext cx="1163782" cy="287640"/>
          </a:xfrm>
          <a:prstGeom prst="round2Same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Reward Now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6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ga Template">
  <a:themeElements>
    <a:clrScheme name="Azuga">
      <a:dk1>
        <a:srgbClr val="777776"/>
      </a:dk1>
      <a:lt1>
        <a:srgbClr val="FFFFFF"/>
      </a:lt1>
      <a:dk2>
        <a:srgbClr val="000000"/>
      </a:dk2>
      <a:lt2>
        <a:srgbClr val="DDDDDD"/>
      </a:lt2>
      <a:accent1>
        <a:srgbClr val="41B4E5"/>
      </a:accent1>
      <a:accent2>
        <a:srgbClr val="6CBF4A"/>
      </a:accent2>
      <a:accent3>
        <a:srgbClr val="D39F0C"/>
      </a:accent3>
      <a:accent4>
        <a:srgbClr val="1C5A7C"/>
      </a:accent4>
      <a:accent5>
        <a:srgbClr val="C95F2C"/>
      </a:accent5>
      <a:accent6>
        <a:srgbClr val="7C97AB"/>
      </a:accent6>
      <a:hlink>
        <a:srgbClr val="FEFFFF"/>
      </a:hlink>
      <a:folHlink>
        <a:srgbClr val="FEFFFF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6178</TotalTime>
  <Words>450</Words>
  <Application>Microsoft Office PowerPoint</Application>
  <PresentationFormat>Custom</PresentationFormat>
  <Paragraphs>78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Azuga Template</vt:lpstr>
      <vt:lpstr>PowerPoint Presentation</vt:lpstr>
      <vt:lpstr>Framework for Driver Safety Improvement</vt:lpstr>
      <vt:lpstr>Driver Safety and the Rise of Social Telematics</vt:lpstr>
      <vt:lpstr>The Key to Driver Rewards—Advanced Driver Score</vt:lpstr>
      <vt:lpstr>Driver Rewards—Fleet Manager’s View</vt:lpstr>
      <vt:lpstr>Fleet Mobile App—the Driver’s View</vt:lpstr>
      <vt:lpstr>The Rewards Process</vt:lpstr>
      <vt:lpstr>Driver Rewards Program Design</vt:lpstr>
      <vt:lpstr>     Automated Driving Scoring</vt:lpstr>
      <vt:lpstr> Automated Reward Module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Azuga</dc:creator>
  <cp:lastModifiedBy>Mary Boone</cp:lastModifiedBy>
  <cp:revision>251</cp:revision>
  <dcterms:created xsi:type="dcterms:W3CDTF">2016-03-03T18:21:36Z</dcterms:created>
  <dcterms:modified xsi:type="dcterms:W3CDTF">2019-08-11T16:13:59Z</dcterms:modified>
</cp:coreProperties>
</file>